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9" r:id="rId2"/>
    <p:sldId id="280" r:id="rId3"/>
    <p:sldId id="262" r:id="rId4"/>
    <p:sldId id="263" r:id="rId5"/>
    <p:sldId id="264" r:id="rId6"/>
    <p:sldId id="281" r:id="rId7"/>
    <p:sldId id="271" r:id="rId8"/>
    <p:sldId id="272" r:id="rId9"/>
    <p:sldId id="282" r:id="rId10"/>
    <p:sldId id="283" r:id="rId11"/>
    <p:sldId id="265" r:id="rId12"/>
    <p:sldId id="266" r:id="rId13"/>
    <p:sldId id="267" r:id="rId14"/>
    <p:sldId id="284" r:id="rId15"/>
    <p:sldId id="273" r:id="rId16"/>
    <p:sldId id="275" r:id="rId17"/>
    <p:sldId id="276" r:id="rId18"/>
    <p:sldId id="277" r:id="rId19"/>
    <p:sldId id="278" r:id="rId20"/>
    <p:sldId id="269" r:id="rId21"/>
    <p:sldId id="285" r:id="rId22"/>
    <p:sldId id="286" r:id="rId23"/>
    <p:sldId id="27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E0856-C85D-4804-87FB-A0DBB577AF96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03CAE-1497-48AD-B9C0-8FCF892B4D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100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03CAE-1497-48AD-B9C0-8FCF892B4DE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418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03CAE-1497-48AD-B9C0-8FCF892B4DE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290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03CAE-1497-48AD-B9C0-8FCF892B4DE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182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03CAE-1497-48AD-B9C0-8FCF892B4DE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159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FD925-5A18-4004-9B69-C1ECA1F068BC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2212-443C-47F8-ADED-21FDC39B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495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FD925-5A18-4004-9B69-C1ECA1F068BC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2212-443C-47F8-ADED-21FDC39B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585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FD925-5A18-4004-9B69-C1ECA1F068BC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2212-443C-47F8-ADED-21FDC39B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784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FD925-5A18-4004-9B69-C1ECA1F068BC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2212-443C-47F8-ADED-21FDC39B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975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FD925-5A18-4004-9B69-C1ECA1F068BC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2212-443C-47F8-ADED-21FDC39B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098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FD925-5A18-4004-9B69-C1ECA1F068BC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2212-443C-47F8-ADED-21FDC39B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33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FD925-5A18-4004-9B69-C1ECA1F068BC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2212-443C-47F8-ADED-21FDC39B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44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FD925-5A18-4004-9B69-C1ECA1F068BC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2212-443C-47F8-ADED-21FDC39B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896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FD925-5A18-4004-9B69-C1ECA1F068BC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2212-443C-47F8-ADED-21FDC39B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22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FD925-5A18-4004-9B69-C1ECA1F068BC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2212-443C-47F8-ADED-21FDC39B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42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FD925-5A18-4004-9B69-C1ECA1F068BC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02212-443C-47F8-ADED-21FDC39B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68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FD925-5A18-4004-9B69-C1ECA1F068BC}" type="datetimeFigureOut">
              <a:rPr lang="ru-RU" smtClean="0"/>
              <a:t>29.08.2025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02212-443C-47F8-ADED-21FDC39B7C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996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aex-rr.com/education/best_schools/economic_school_rating/2024/" TargetMode="External"/><Relationship Id="rId2" Type="http://schemas.openxmlformats.org/officeDocument/2006/relationships/hyperlink" Target="https://raex-rr.com/education/schools_rating/top-300_schools/2024/analytics/schools_rankings_2024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hyperlink" Target="https://raex-rr.com/education/best_schools/social_school_rating/2024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744" y="365125"/>
            <a:ext cx="9338056" cy="9198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2025-2026 учебный год – 25 лет школы</a:t>
            </a:r>
            <a:r>
              <a:rPr lang="ru-RU" sz="4000" dirty="0" smtClean="0">
                <a:solidFill>
                  <a:srgbClr val="4472C4">
                    <a:lumMod val="50000"/>
                  </a:srgbClr>
                </a:solidFill>
              </a:rPr>
              <a:t/>
            </a:r>
            <a:br>
              <a:rPr lang="ru-RU" sz="4000" dirty="0" smtClean="0">
                <a:solidFill>
                  <a:srgbClr val="4472C4">
                    <a:lumMod val="50000"/>
                  </a:srgbClr>
                </a:solidFill>
              </a:rPr>
            </a:br>
            <a:r>
              <a:rPr lang="ru-RU" sz="4000" i="1" dirty="0" smtClean="0">
                <a:solidFill>
                  <a:srgbClr val="4472C4">
                    <a:lumMod val="50000"/>
                  </a:srgbClr>
                </a:solidFill>
              </a:rPr>
              <a:t>Педагогический совет</a:t>
            </a:r>
            <a:br>
              <a:rPr lang="ru-RU" sz="4000" i="1" dirty="0" smtClean="0">
                <a:solidFill>
                  <a:srgbClr val="4472C4">
                    <a:lumMod val="50000"/>
                  </a:srgbClr>
                </a:solidFill>
              </a:rPr>
            </a:br>
            <a:r>
              <a:rPr lang="ru-RU" sz="4000" dirty="0" smtClean="0">
                <a:solidFill>
                  <a:srgbClr val="4472C4">
                    <a:lumMod val="75000"/>
                  </a:srgbClr>
                </a:solidFill>
                <a:latin typeface="Arial Black" panose="020B0A04020102020204" pitchFamily="34" charset="0"/>
              </a:rPr>
              <a:t>«</a:t>
            </a:r>
            <a:r>
              <a:rPr lang="ru-RU" sz="4000" b="1" i="1" dirty="0" smtClean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Качество. Актуальность. Перспектива.</a:t>
            </a:r>
            <a:r>
              <a:rPr lang="ru-RU" sz="4000" dirty="0" smtClean="0">
                <a:solidFill>
                  <a:srgbClr val="4472C4">
                    <a:lumMod val="75000"/>
                  </a:srgbClr>
                </a:solidFill>
                <a:latin typeface="Arial Black" panose="020B0A04020102020204" pitchFamily="34" charset="0"/>
              </a:rPr>
              <a:t>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60" y="1896786"/>
            <a:ext cx="4711574" cy="47115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0779" y="2286664"/>
            <a:ext cx="6217920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28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2428" y="3513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rgbClr val="444444"/>
                </a:solidFill>
                <a:latin typeface="Roboto"/>
              </a:rPr>
              <a:t>                                                            </a:t>
            </a:r>
            <a:r>
              <a:rPr lang="ru-RU" sz="2000" b="1" dirty="0" smtClean="0">
                <a:solidFill>
                  <a:srgbClr val="444444"/>
                </a:solidFill>
                <a:latin typeface="Roboto"/>
              </a:rPr>
              <a:t>Хореографический праздник</a:t>
            </a:r>
            <a:endParaRPr lang="ru-RU" sz="2000" b="1" i="0" dirty="0">
              <a:solidFill>
                <a:srgbClr val="444444"/>
              </a:solidFill>
              <a:effectLst/>
              <a:latin typeface="Roboto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732" y="365125"/>
            <a:ext cx="9706068" cy="62170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2024-2025 учебного  года: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444444"/>
              </a:solidFill>
              <a:effectLst/>
              <a:latin typeface="Roboto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078" y="1285008"/>
            <a:ext cx="3619500" cy="27146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2982"/>
            <a:ext cx="4754880" cy="26777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27574"/>
            <a:ext cx="3619500" cy="27146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323" y="4112983"/>
            <a:ext cx="4735255" cy="266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10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2428" y="0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59130" algn="l"/>
              </a:tabLst>
            </a:pPr>
            <a:r>
              <a:rPr lang="ru-RU" sz="2000" dirty="0">
                <a:solidFill>
                  <a:srgbClr val="484C51"/>
                </a:solidFill>
                <a:latin typeface="Roboto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732" y="365125"/>
            <a:ext cx="9706068" cy="62170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ГИА  2024-2025 учебного  года: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444444"/>
              </a:solidFill>
              <a:effectLst/>
              <a:latin typeface="Roboto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05274" y="1324751"/>
            <a:ext cx="24512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ОГЭ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857738"/>
              </p:ext>
            </p:extLst>
          </p:nvPr>
        </p:nvGraphicFramePr>
        <p:xfrm>
          <a:off x="2379553" y="1206759"/>
          <a:ext cx="9529419" cy="53930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3629">
                  <a:extLst>
                    <a:ext uri="{9D8B030D-6E8A-4147-A177-3AD203B41FA5}">
                      <a16:colId xmlns:a16="http://schemas.microsoft.com/office/drawing/2014/main" val="3089128410"/>
                    </a:ext>
                  </a:extLst>
                </a:gridCol>
                <a:gridCol w="5901683">
                  <a:extLst>
                    <a:ext uri="{9D8B030D-6E8A-4147-A177-3AD203B41FA5}">
                      <a16:colId xmlns:a16="http://schemas.microsoft.com/office/drawing/2014/main" val="4063973244"/>
                    </a:ext>
                  </a:extLst>
                </a:gridCol>
                <a:gridCol w="2244107">
                  <a:extLst>
                    <a:ext uri="{9D8B030D-6E8A-4147-A177-3AD203B41FA5}">
                      <a16:colId xmlns:a16="http://schemas.microsoft.com/office/drawing/2014/main" val="4240032364"/>
                    </a:ext>
                  </a:extLst>
                </a:gridCol>
              </a:tblGrid>
              <a:tr h="4139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№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Показатели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2025 </a:t>
                      </a:r>
                      <a:r>
                        <a:rPr lang="ru-RU" sz="2400" dirty="0">
                          <a:effectLst/>
                        </a:rPr>
                        <a:t>год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7262084"/>
                  </a:ext>
                </a:extLst>
              </a:tr>
              <a:tr h="1031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Численность обучающихся, сдававших ОГЭ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из них: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61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7045569"/>
                  </a:ext>
                </a:extLst>
              </a:tr>
              <a:tr h="1031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2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Численность обучающихся, набравших по 3 предметам ОГЭ не менее 12 баллов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58 </a:t>
                      </a:r>
                      <a:r>
                        <a:rPr lang="ru-RU" sz="2400" dirty="0">
                          <a:effectLst/>
                        </a:rPr>
                        <a:t>(</a:t>
                      </a:r>
                      <a:r>
                        <a:rPr lang="ru-RU" sz="2400" dirty="0" smtClean="0">
                          <a:effectLst/>
                        </a:rPr>
                        <a:t>95 </a:t>
                      </a:r>
                      <a:r>
                        <a:rPr lang="ru-RU" sz="2400" dirty="0">
                          <a:effectLst/>
                        </a:rPr>
                        <a:t>%)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432708"/>
                  </a:ext>
                </a:extLst>
              </a:tr>
              <a:tr h="7583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3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Сдали экзамены на «4» и «5»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48(79%)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64774903"/>
                  </a:ext>
                </a:extLst>
              </a:tr>
              <a:tr h="6594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4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Аттестат особого образца 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4096185"/>
                  </a:ext>
                </a:extLst>
              </a:tr>
              <a:tr h="6455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5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Средние отметки по предметам ОГЭ 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от 4 до 5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292831"/>
                  </a:ext>
                </a:extLst>
              </a:tr>
              <a:tr h="8525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6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Общий балл за 4 экзамена от 19 до 20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11 (18%)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32240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100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2428" y="0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59130" algn="l"/>
              </a:tabLst>
            </a:pPr>
            <a:r>
              <a:rPr lang="ru-RU" sz="2000" dirty="0">
                <a:solidFill>
                  <a:srgbClr val="484C51"/>
                </a:solidFill>
                <a:latin typeface="Roboto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732" y="365125"/>
            <a:ext cx="9706068" cy="62170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ГИА  2024-2025 учебного  года: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444444"/>
              </a:solidFill>
              <a:effectLst/>
              <a:latin typeface="Roboto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05274" y="1324751"/>
            <a:ext cx="24512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ЕГЭ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115316"/>
              </p:ext>
            </p:extLst>
          </p:nvPr>
        </p:nvGraphicFramePr>
        <p:xfrm>
          <a:off x="2666443" y="1103222"/>
          <a:ext cx="8985875" cy="53866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4538">
                  <a:extLst>
                    <a:ext uri="{9D8B030D-6E8A-4147-A177-3AD203B41FA5}">
                      <a16:colId xmlns:a16="http://schemas.microsoft.com/office/drawing/2014/main" val="3754252936"/>
                    </a:ext>
                  </a:extLst>
                </a:gridCol>
                <a:gridCol w="6470653">
                  <a:extLst>
                    <a:ext uri="{9D8B030D-6E8A-4147-A177-3AD203B41FA5}">
                      <a16:colId xmlns:a16="http://schemas.microsoft.com/office/drawing/2014/main" val="1848738896"/>
                    </a:ext>
                  </a:extLst>
                </a:gridCol>
                <a:gridCol w="1700684">
                  <a:extLst>
                    <a:ext uri="{9D8B030D-6E8A-4147-A177-3AD203B41FA5}">
                      <a16:colId xmlns:a16="http://schemas.microsoft.com/office/drawing/2014/main" val="2636583498"/>
                    </a:ext>
                  </a:extLst>
                </a:gridCol>
              </a:tblGrid>
              <a:tr h="4635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№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Показатели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2025 </a:t>
                      </a:r>
                      <a:r>
                        <a:rPr lang="ru-RU" sz="2400" dirty="0">
                          <a:effectLst/>
                        </a:rPr>
                        <a:t>год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67070877"/>
                  </a:ext>
                </a:extLst>
              </a:tr>
              <a:tr h="1230772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Численность обучающихся, сдававших ЕГЭ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из них: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37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5817173"/>
                  </a:ext>
                </a:extLst>
              </a:tr>
              <a:tr h="123077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400" dirty="0" smtClean="0">
                          <a:effectLst/>
                        </a:rPr>
                        <a:t>2.</a:t>
                      </a: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Численность обучающихся, набравших по 3 предметам ЕГЭ не менее 250 баллов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5</a:t>
                      </a:r>
                      <a:r>
                        <a:rPr lang="ru-RU" sz="24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(13,5%)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4198326"/>
                  </a:ext>
                </a:extLst>
              </a:tr>
              <a:tr h="123077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3.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Численность обучающихся, набравших по 3 предметам ЕГЭ не менее 220 баллов</a:t>
                      </a:r>
                      <a:endParaRPr lang="ru-RU" sz="24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16</a:t>
                      </a:r>
                      <a:r>
                        <a:rPr lang="ru-RU" sz="2400" baseline="0" dirty="0" smtClean="0">
                          <a:effectLst/>
                        </a:rPr>
                        <a:t> (43%)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0084620"/>
                  </a:ext>
                </a:extLst>
              </a:tr>
              <a:tr h="123077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6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4.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Численность обучающихся, набравших по 3 предметам ЕГЭ не менее 190 баллов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7</a:t>
                      </a:r>
                      <a:r>
                        <a:rPr lang="ru-RU" sz="24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(19%)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8512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81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59130" algn="l"/>
              </a:tabLst>
            </a:pPr>
            <a:r>
              <a:rPr lang="ru-RU" sz="2000" dirty="0">
                <a:solidFill>
                  <a:srgbClr val="484C51"/>
                </a:solidFill>
                <a:latin typeface="Roboto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732" y="365125"/>
            <a:ext cx="9706068" cy="62170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 2024-2025 учебного  года: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444444"/>
              </a:solidFill>
              <a:effectLst/>
              <a:latin typeface="Roboto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05274" y="1324751"/>
            <a:ext cx="24512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ЕГЭ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727307"/>
              </p:ext>
            </p:extLst>
          </p:nvPr>
        </p:nvGraphicFramePr>
        <p:xfrm>
          <a:off x="1964595" y="868547"/>
          <a:ext cx="9970730" cy="51175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97507">
                  <a:extLst>
                    <a:ext uri="{9D8B030D-6E8A-4147-A177-3AD203B41FA5}">
                      <a16:colId xmlns:a16="http://schemas.microsoft.com/office/drawing/2014/main" val="2924020419"/>
                    </a:ext>
                  </a:extLst>
                </a:gridCol>
                <a:gridCol w="675643">
                  <a:extLst>
                    <a:ext uri="{9D8B030D-6E8A-4147-A177-3AD203B41FA5}">
                      <a16:colId xmlns:a16="http://schemas.microsoft.com/office/drawing/2014/main" val="3081972607"/>
                    </a:ext>
                  </a:extLst>
                </a:gridCol>
                <a:gridCol w="675643">
                  <a:extLst>
                    <a:ext uri="{9D8B030D-6E8A-4147-A177-3AD203B41FA5}">
                      <a16:colId xmlns:a16="http://schemas.microsoft.com/office/drawing/2014/main" val="1173628362"/>
                    </a:ext>
                  </a:extLst>
                </a:gridCol>
                <a:gridCol w="674593">
                  <a:extLst>
                    <a:ext uri="{9D8B030D-6E8A-4147-A177-3AD203B41FA5}">
                      <a16:colId xmlns:a16="http://schemas.microsoft.com/office/drawing/2014/main" val="2866925727"/>
                    </a:ext>
                  </a:extLst>
                </a:gridCol>
                <a:gridCol w="674593">
                  <a:extLst>
                    <a:ext uri="{9D8B030D-6E8A-4147-A177-3AD203B41FA5}">
                      <a16:colId xmlns:a16="http://schemas.microsoft.com/office/drawing/2014/main" val="1209986358"/>
                    </a:ext>
                  </a:extLst>
                </a:gridCol>
                <a:gridCol w="625206">
                  <a:extLst>
                    <a:ext uri="{9D8B030D-6E8A-4147-A177-3AD203B41FA5}">
                      <a16:colId xmlns:a16="http://schemas.microsoft.com/office/drawing/2014/main" val="2133131862"/>
                    </a:ext>
                  </a:extLst>
                </a:gridCol>
                <a:gridCol w="674593">
                  <a:extLst>
                    <a:ext uri="{9D8B030D-6E8A-4147-A177-3AD203B41FA5}">
                      <a16:colId xmlns:a16="http://schemas.microsoft.com/office/drawing/2014/main" val="1669972787"/>
                    </a:ext>
                  </a:extLst>
                </a:gridCol>
                <a:gridCol w="674593">
                  <a:extLst>
                    <a:ext uri="{9D8B030D-6E8A-4147-A177-3AD203B41FA5}">
                      <a16:colId xmlns:a16="http://schemas.microsoft.com/office/drawing/2014/main" val="3170143476"/>
                    </a:ext>
                  </a:extLst>
                </a:gridCol>
                <a:gridCol w="599987">
                  <a:extLst>
                    <a:ext uri="{9D8B030D-6E8A-4147-A177-3AD203B41FA5}">
                      <a16:colId xmlns:a16="http://schemas.microsoft.com/office/drawing/2014/main" val="2078155288"/>
                    </a:ext>
                  </a:extLst>
                </a:gridCol>
                <a:gridCol w="674593">
                  <a:extLst>
                    <a:ext uri="{9D8B030D-6E8A-4147-A177-3AD203B41FA5}">
                      <a16:colId xmlns:a16="http://schemas.microsoft.com/office/drawing/2014/main" val="2806711893"/>
                    </a:ext>
                  </a:extLst>
                </a:gridCol>
                <a:gridCol w="674593">
                  <a:extLst>
                    <a:ext uri="{9D8B030D-6E8A-4147-A177-3AD203B41FA5}">
                      <a16:colId xmlns:a16="http://schemas.microsoft.com/office/drawing/2014/main" val="1130958993"/>
                    </a:ext>
                  </a:extLst>
                </a:gridCol>
                <a:gridCol w="492539">
                  <a:extLst>
                    <a:ext uri="{9D8B030D-6E8A-4147-A177-3AD203B41FA5}">
                      <a16:colId xmlns:a16="http://schemas.microsoft.com/office/drawing/2014/main" val="1660538633"/>
                    </a:ext>
                  </a:extLst>
                </a:gridCol>
                <a:gridCol w="856647">
                  <a:extLst>
                    <a:ext uri="{9D8B030D-6E8A-4147-A177-3AD203B41FA5}">
                      <a16:colId xmlns:a16="http://schemas.microsoft.com/office/drawing/2014/main" val="3790976848"/>
                    </a:ext>
                  </a:extLst>
                </a:gridCol>
              </a:tblGrid>
              <a:tr h="2711017"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Предмет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Русский язык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Профильная математика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Базовая математика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Физика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Химия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Информатика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Биология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История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География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Английский язык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Обществознание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Литература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vert="vert270"/>
                </a:tc>
                <a:extLst>
                  <a:ext uri="{0D108BD9-81ED-4DB2-BD59-A6C34878D82A}">
                    <a16:rowId xmlns:a16="http://schemas.microsoft.com/office/drawing/2014/main" val="3382758985"/>
                  </a:ext>
                </a:extLst>
              </a:tr>
              <a:tr h="4382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Средний балл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72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4,9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39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65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-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r>
                        <a:rPr lang="ru-RU" sz="2400" dirty="0" smtClean="0">
                          <a:effectLst/>
                        </a:rPr>
                        <a:t>71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79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74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65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85,5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5955128"/>
                  </a:ext>
                </a:extLst>
              </a:tr>
              <a:tr h="92892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Максимальный балл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</a:rPr>
                        <a:t>91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84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39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78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-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r>
                        <a:rPr lang="ru-RU" sz="2400" dirty="0" smtClean="0">
                          <a:effectLst/>
                        </a:rPr>
                        <a:t>87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86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98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85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100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9892183"/>
                  </a:ext>
                </a:extLst>
              </a:tr>
              <a:tr h="92892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Число сдававших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37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20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17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+mn-ea"/>
                        </a:rPr>
                        <a:t>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+mn-ea"/>
                        </a:rPr>
                        <a:t>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+mn-ea"/>
                        </a:rPr>
                        <a:t>-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r>
                        <a:rPr lang="ru-RU" sz="2400" dirty="0" smtClean="0">
                          <a:effectLst/>
                        </a:rPr>
                        <a:t>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29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+mn-lt"/>
                          <a:ea typeface="+mn-ea"/>
                        </a:rPr>
                        <a:t>18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7590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075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913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84C51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+mn-cs"/>
              </a:rPr>
              <a:t> 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 2024-2025 учебного  года: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952902" y="2367815"/>
            <a:ext cx="5066898" cy="38091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Рейтинговый балл за независимые диагностики (повышенный и высокий уровни) </a:t>
            </a:r>
          </a:p>
          <a:p>
            <a:pPr marL="0" indent="0" algn="ctr">
              <a:buNone/>
            </a:pPr>
            <a:r>
              <a:rPr lang="ru-RU" b="1" dirty="0" smtClean="0"/>
              <a:t>2024 год</a:t>
            </a:r>
            <a:endParaRPr lang="ru-RU" dirty="0"/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28,319</a:t>
            </a:r>
          </a:p>
          <a:p>
            <a:pPr marL="0" indent="0" algn="ctr">
              <a:buNone/>
            </a:pPr>
            <a:r>
              <a:rPr lang="ru-RU" dirty="0" smtClean="0"/>
              <a:t>% расхождения результатов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2"/>
                </a:solidFill>
              </a:rPr>
              <a:t>11,89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172200" y="2367815"/>
            <a:ext cx="5181600" cy="38091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Рейтинговый балл за независимые диагностики (повышенный и высокий уровни) </a:t>
            </a:r>
          </a:p>
          <a:p>
            <a:pPr marL="0" indent="0" algn="ctr">
              <a:buNone/>
            </a:pPr>
            <a:r>
              <a:rPr lang="ru-RU" b="1" dirty="0" smtClean="0"/>
              <a:t>2025 год</a:t>
            </a:r>
            <a:endParaRPr lang="ru-RU" dirty="0"/>
          </a:p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51,191</a:t>
            </a:r>
            <a:endParaRPr lang="ru-RU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dirty="0" smtClean="0"/>
              <a:t>% расхождения результатов</a:t>
            </a:r>
            <a:endParaRPr lang="ru-RU" dirty="0"/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2"/>
                </a:solidFill>
              </a:rPr>
              <a:t>3,04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05274" y="1324751"/>
            <a:ext cx="24512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</a:t>
            </a:r>
            <a:endParaRPr kumimoji="0" lang="ru-RU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884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2428" y="0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59130" algn="l"/>
              </a:tabLst>
            </a:pPr>
            <a:r>
              <a:rPr lang="ru-RU" sz="2000" dirty="0">
                <a:solidFill>
                  <a:srgbClr val="484C51"/>
                </a:solidFill>
                <a:latin typeface="Roboto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732" y="365125"/>
            <a:ext cx="9706068" cy="62170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результаты 2024-2025 учебного  года: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444444"/>
              </a:solidFill>
              <a:effectLst/>
              <a:latin typeface="Roboto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647731" y="1509417"/>
            <a:ext cx="278951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</a:t>
            </a:r>
            <a:r>
              <a:rPr kumimoji="0" lang="ru-RU" altLang="ru-RU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ГТО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32984" y="3032911"/>
            <a:ext cx="3590223" cy="18507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воспитателей и 4 педагога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0048" y="956453"/>
            <a:ext cx="2416142" cy="19750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405" y="1983243"/>
            <a:ext cx="6984376" cy="20993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438" y="3113192"/>
            <a:ext cx="3619500" cy="20383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14" y="1485661"/>
            <a:ext cx="1261669" cy="22444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114" y="4006318"/>
            <a:ext cx="1716706" cy="22904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7849" y="4501318"/>
            <a:ext cx="1668579" cy="22262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2812" y="4498894"/>
            <a:ext cx="1670396" cy="222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71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2428" y="0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59130" algn="l"/>
              </a:tabLst>
            </a:pPr>
            <a:r>
              <a:rPr lang="ru-RU" sz="2000" dirty="0">
                <a:solidFill>
                  <a:srgbClr val="484C51"/>
                </a:solidFill>
                <a:latin typeface="Roboto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732" y="365125"/>
            <a:ext cx="9706068" cy="62170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2024-2025 учебного  года: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444444"/>
              </a:solidFill>
              <a:effectLst/>
              <a:latin typeface="Roboto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44379" y="1324751"/>
            <a:ext cx="256994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</a:t>
            </a:r>
            <a:r>
              <a:rPr lang="ru-RU" alt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етодической работы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8063" y="3032910"/>
            <a:ext cx="11136894" cy="28156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115" y="985657"/>
            <a:ext cx="9409094" cy="528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38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2428" y="0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/>
              <a:t> </a:t>
            </a:r>
            <a:endParaRPr lang="ru-RU" sz="2000" dirty="0">
              <a:effectLst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732" y="365125"/>
            <a:ext cx="9706068" cy="62170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результаты 2024-2025 учебного  года: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444444"/>
              </a:solidFill>
              <a:effectLst/>
              <a:latin typeface="Roboto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43620" y="2090958"/>
            <a:ext cx="321398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</a:t>
            </a:r>
            <a:r>
              <a:rPr lang="ru-RU" alt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педагогов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48170" y="986828"/>
            <a:ext cx="7705630" cy="52375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Медали «За верность Профсоюзу» были вручены директору нашей школы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Елене </a:t>
            </a:r>
            <a:r>
              <a:rPr lang="ru-RU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Болеславовне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Спорышевой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 и председателю первичной профсоюзной организации 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Т. В. </a:t>
            </a:r>
            <a:r>
              <a:rPr lang="ru-RU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Гусаковой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испанского языка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А. А.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Бочкова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приняла участие в конкурсе профессионального мастерства «Педагоги года Москвы» в номинации «Учитель года Москвы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</a:p>
          <a:p>
            <a:pPr marL="457200" lvl="0" indent="-457200" algn="just">
              <a:spcAft>
                <a:spcPts val="0"/>
              </a:spcAft>
              <a:buFont typeface="+mj-lt"/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истории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 К.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Каледа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учителя английского языка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К. О.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Артемова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приняли участие в метапредметной олимпиаде "Московский учитель".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spcAft>
                <a:spcPts val="0"/>
              </a:spcAft>
              <a:buFont typeface="+mj-lt"/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испанского языка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А. А.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Бочкова - победитель Третьего профсоюзного забега «Весеннее пробуждение»! 1 место в абсолютном зачете на 10 км среди женщин 1 место в профсоюзном зачете на 10 км и 1 место среди своей возрастной категории, 1 место в онлайн-чемпионате в двух категориях: «Профи» (среди всех членов профсоюза) и первая среди своих (среди работников ТО УГСО).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0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2428" y="0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/>
              <a:t> </a:t>
            </a:r>
            <a:endParaRPr lang="ru-RU" sz="2000" dirty="0">
              <a:effectLst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732" y="365125"/>
            <a:ext cx="9706068" cy="62170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результаты 2024-2025 учебного  года: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444444"/>
              </a:solidFill>
              <a:effectLst/>
              <a:latin typeface="Roboto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8642" y="1721626"/>
            <a:ext cx="354895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</a:t>
            </a:r>
            <a:r>
              <a:rPr lang="ru-RU" alt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етодической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Трансляция опыта</a:t>
            </a:r>
            <a:endParaRPr kumimoji="0" lang="ru-RU" altLang="ru-RU" sz="2400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18199" y="1158844"/>
            <a:ext cx="8754701" cy="52872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 smtClean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r>
              <a:rPr lang="ru-RU" b="1" i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"Практики реализации </a:t>
            </a:r>
            <a:r>
              <a:rPr lang="ru-RU" b="1" i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программ с </a:t>
            </a:r>
            <a:r>
              <a:rPr lang="ru-RU" b="1" i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национальной культуры" </a:t>
            </a:r>
            <a:r>
              <a:rPr lang="ru-RU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Мартынова Н. А., Осетрова С. А., Кашина Л. А., Солнцева Н. А., Богатырева М. О.</a:t>
            </a:r>
          </a:p>
          <a:p>
            <a:pPr marL="342900" indent="-342900" algn="just">
              <a:buAutoNum type="arabicPeriod"/>
            </a:pPr>
            <a:endParaRPr lang="ru-RU" b="1" dirty="0" smtClean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Кафедры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общественных наук (руководитель – Г.К. Каледа) и начальной школы (С.А. Осетрова) успешно провели педагогическую практику студентов исторического факультета МГУ и магистратуры МГПУ, транслируя педагогический опыт преподавания в школе и знакомя будущих педагогов с её культурными традициями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3.Учитель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английского языка,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Авазбекова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Фарангиз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Бурхоновна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приняла участие в очном этапе городской научно-практической конференции "Наука для жизни " в конкурсе для педагогов «Город как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медиаплощадка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 Она представила разработку «Методические практики "От А до Я" из опыта работы в проекте "Медиакласс в московской школе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".</a:t>
            </a:r>
          </a:p>
          <a:p>
            <a:pPr lvl="0" algn="just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Учителя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начальной школы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Осетрова С.А., Ноздрянина Н.В.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и иностранных языков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Мартынова Н.А.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приняли участие в XVII ежегодной конференции ассоциации школ стран СНГ по теме «Роль учителя в быстро меняющемся мире» в Астане. </a:t>
            </a:r>
            <a:endParaRPr lang="ru-RU" b="0" i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40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dirty="0"/>
              <a:t> </a:t>
            </a:r>
            <a:endParaRPr lang="ru-RU" sz="2000" dirty="0">
              <a:effectLst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732" y="365125"/>
            <a:ext cx="9706068" cy="62170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 2024-2025 учебного  года: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444444"/>
              </a:solidFill>
              <a:effectLst/>
              <a:latin typeface="Roboto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8642" y="1721626"/>
            <a:ext cx="354895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Независимая диагностика</a:t>
            </a:r>
            <a:endParaRPr kumimoji="0" lang="ru-RU" altLang="ru-RU" sz="2400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146222"/>
              </p:ext>
            </p:extLst>
          </p:nvPr>
        </p:nvGraphicFramePr>
        <p:xfrm>
          <a:off x="2529941" y="1288273"/>
          <a:ext cx="8452484" cy="4161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70366">
                  <a:extLst>
                    <a:ext uri="{9D8B030D-6E8A-4147-A177-3AD203B41FA5}">
                      <a16:colId xmlns:a16="http://schemas.microsoft.com/office/drawing/2014/main" val="3027290023"/>
                    </a:ext>
                  </a:extLst>
                </a:gridCol>
                <a:gridCol w="1782118">
                  <a:extLst>
                    <a:ext uri="{9D8B030D-6E8A-4147-A177-3AD203B41FA5}">
                      <a16:colId xmlns:a16="http://schemas.microsoft.com/office/drawing/2014/main" val="1377165564"/>
                    </a:ext>
                  </a:extLst>
                </a:gridCol>
              </a:tblGrid>
              <a:tr h="1387304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Доля педагогов прошедших независимую</a:t>
                      </a:r>
                      <a:r>
                        <a:rPr lang="ru-RU" sz="2400" baseline="0" dirty="0" smtClean="0"/>
                        <a:t> диагностику от всех работающих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 95% - 85%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690573"/>
                  </a:ext>
                </a:extLst>
              </a:tr>
              <a:tr h="1387304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Доля воспитателей прошедших ознакомительный тренинг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97% - 84%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2116313"/>
                  </a:ext>
                </a:extLst>
              </a:tr>
              <a:tr h="13873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Доля педагогов прошедших</a:t>
                      </a:r>
                      <a:r>
                        <a:rPr lang="ru-RU" sz="2400" baseline="0" dirty="0" smtClean="0"/>
                        <a:t> независимую диагностику на</a:t>
                      </a:r>
                      <a:endParaRPr lang="ru-RU" sz="2400" dirty="0" smtClean="0"/>
                    </a:p>
                    <a:p>
                      <a:r>
                        <a:rPr lang="ru-RU" sz="2400" baseline="0" dirty="0" smtClean="0"/>
                        <a:t>высокий и экспертный уровни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aseline="0" dirty="0" smtClean="0"/>
                        <a:t>78%- 82%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6732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0956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742" y="365125"/>
            <a:ext cx="9338057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результативность школы  в 2024-2025 учебном году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838200" y="3465095"/>
            <a:ext cx="4571198" cy="2711867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Рейтинг вклада школы в  качественное образование московских школьников </a:t>
            </a:r>
            <a:r>
              <a:rPr lang="ru-RU" b="1" dirty="0" smtClean="0"/>
              <a:t>2024г 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группа рейтинга - 221-300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7247822" y="2055813"/>
            <a:ext cx="4687503" cy="2958949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dirty="0">
                <a:solidFill>
                  <a:prstClr val="black"/>
                </a:solidFill>
              </a:rPr>
              <a:t>Рейтинг вклада </a:t>
            </a:r>
            <a:r>
              <a:rPr lang="ru-RU" dirty="0" smtClean="0">
                <a:solidFill>
                  <a:prstClr val="black"/>
                </a:solidFill>
              </a:rPr>
              <a:t>школы в качественное </a:t>
            </a:r>
            <a:r>
              <a:rPr lang="ru-RU" dirty="0">
                <a:solidFill>
                  <a:prstClr val="black"/>
                </a:solidFill>
              </a:rPr>
              <a:t>образование московских школьников </a:t>
            </a:r>
            <a:r>
              <a:rPr lang="ru-RU" b="1" dirty="0" smtClean="0">
                <a:solidFill>
                  <a:prstClr val="black"/>
                </a:solidFill>
              </a:rPr>
              <a:t>2025г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  <a:p>
            <a:pPr lvl="0"/>
            <a:endParaRPr lang="ru-RU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группа рейтинга </a:t>
            </a:r>
            <a:r>
              <a:rPr lang="ru-RU" b="1" dirty="0" smtClean="0">
                <a:solidFill>
                  <a:srgbClr val="C00000"/>
                </a:solidFill>
              </a:rPr>
              <a:t>– 170-220</a:t>
            </a:r>
            <a:endParaRPr lang="ru-RU" b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74413" y="1196030"/>
            <a:ext cx="10791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позиции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колы в рейтинге школ Москвы</a:t>
            </a: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sp>
        <p:nvSpPr>
          <p:cNvPr id="8" name="Стрелка вправо 7"/>
          <p:cNvSpPr/>
          <p:nvPr/>
        </p:nvSpPr>
        <p:spPr>
          <a:xfrm rot="17986754">
            <a:off x="4619546" y="3604659"/>
            <a:ext cx="3686478" cy="1232034"/>
          </a:xfrm>
          <a:prstGeom prst="rightArrow">
            <a:avLst>
              <a:gd name="adj1" fmla="val 50000"/>
              <a:gd name="adj2" fmla="val 804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729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2428" y="0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59130" algn="l"/>
              </a:tabLst>
            </a:pPr>
            <a:r>
              <a:rPr lang="ru-RU" sz="2000" dirty="0">
                <a:solidFill>
                  <a:srgbClr val="484C51"/>
                </a:solidFill>
                <a:latin typeface="Roboto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732" y="365125"/>
            <a:ext cx="9706068" cy="62170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2025-2026 учебном году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444444"/>
              </a:solidFill>
              <a:effectLst/>
              <a:latin typeface="Roboto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89" y="139077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303699" y="1167897"/>
            <a:ext cx="10556341" cy="5450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</a:rPr>
              <a:t>На федеральном уровне:</a:t>
            </a:r>
          </a:p>
          <a:p>
            <a:pPr algn="just"/>
            <a:endParaRPr lang="ru-RU" sz="2400" b="1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р</a:t>
            </a:r>
            <a:r>
              <a:rPr lang="ru-RU" sz="2400" dirty="0" smtClean="0">
                <a:solidFill>
                  <a:schemeClr val="tx1"/>
                </a:solidFill>
              </a:rPr>
              <a:t>еализация мероприятий в рамках проведения Года защитника Отечества;</a:t>
            </a:r>
          </a:p>
          <a:p>
            <a:pPr algn="just"/>
            <a:endParaRPr lang="ru-RU" sz="24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и</a:t>
            </a:r>
            <a:r>
              <a:rPr lang="ru-RU" sz="2400" dirty="0" smtClean="0">
                <a:solidFill>
                  <a:schemeClr val="tx1"/>
                </a:solidFill>
              </a:rPr>
              <a:t>зменения в федеральных программах всех предметов;</a:t>
            </a:r>
          </a:p>
          <a:p>
            <a:pPr algn="just"/>
            <a:endParaRPr lang="ru-RU" sz="24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</a:rPr>
              <a:t>и</a:t>
            </a:r>
            <a:r>
              <a:rPr lang="ru-RU" sz="2400" dirty="0" smtClean="0">
                <a:solidFill>
                  <a:schemeClr val="tx1"/>
                </a:solidFill>
              </a:rPr>
              <a:t>зменения в оценке качества образования;</a:t>
            </a:r>
          </a:p>
          <a:p>
            <a:pPr algn="just"/>
            <a:endParaRPr lang="ru-RU" sz="2400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tx1"/>
                </a:solidFill>
              </a:rPr>
              <a:t>Усиление внимания к профориентационной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деятельности школ.</a:t>
            </a:r>
          </a:p>
          <a:p>
            <a:pPr algn="just"/>
            <a:endParaRPr lang="ru-RU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80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913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84C51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+mn-cs"/>
              </a:rPr>
              <a:t> 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03699" y="1167897"/>
            <a:ext cx="10556341" cy="54501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4" y="-98992"/>
            <a:ext cx="12213784" cy="69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58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2428" y="0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913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84C51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+mn-cs"/>
              </a:rPr>
              <a:t> 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428" y="0"/>
            <a:ext cx="12264428" cy="695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5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2428" y="0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59130" algn="l"/>
              </a:tabLst>
            </a:pPr>
            <a:r>
              <a:rPr lang="ru-RU" sz="2000" dirty="0">
                <a:solidFill>
                  <a:srgbClr val="484C51"/>
                </a:solidFill>
                <a:latin typeface="Roboto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832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2025-2026 учебный год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3507516"/>
              </p:ext>
            </p:extLst>
          </p:nvPr>
        </p:nvGraphicFramePr>
        <p:xfrm>
          <a:off x="736725" y="948259"/>
          <a:ext cx="11049000" cy="5741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1531">
                  <a:extLst>
                    <a:ext uri="{9D8B030D-6E8A-4147-A177-3AD203B41FA5}">
                      <a16:colId xmlns:a16="http://schemas.microsoft.com/office/drawing/2014/main" val="143735925"/>
                    </a:ext>
                  </a:extLst>
                </a:gridCol>
                <a:gridCol w="5667469">
                  <a:extLst>
                    <a:ext uri="{9D8B030D-6E8A-4147-A177-3AD203B41FA5}">
                      <a16:colId xmlns:a16="http://schemas.microsoft.com/office/drawing/2014/main" val="4013307414"/>
                    </a:ext>
                  </a:extLst>
                </a:gridCol>
              </a:tblGrid>
              <a:tr h="531167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Проблемные зоны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Задачи на новый учебный год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6695989"/>
                  </a:ext>
                </a:extLst>
              </a:tr>
              <a:tr h="731014">
                <a:tc>
                  <a:txBody>
                    <a:bodyPr/>
                    <a:lstStyle/>
                    <a:p>
                      <a:r>
                        <a:rPr lang="ru-RU" dirty="0" smtClean="0"/>
                        <a:t>Необходимость учитывать многочисленные изменения в содержании предметов, оценке качества  и организации образовательного процесса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Организовать  семинар по вопросам содержания предметных</a:t>
                      </a:r>
                      <a:r>
                        <a:rPr lang="ru-RU" baseline="0" dirty="0" smtClean="0"/>
                        <a:t> циклов , оценке качества, организационным вопросам  и ресурсному сопровождению обучения.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705869"/>
                  </a:ext>
                </a:extLst>
              </a:tr>
              <a:tr h="7310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При высокой результативности</a:t>
                      </a:r>
                      <a:r>
                        <a:rPr lang="ru-RU" baseline="0" dirty="0" smtClean="0"/>
                        <a:t> участия детей в </a:t>
                      </a:r>
                      <a:r>
                        <a:rPr lang="ru-RU" baseline="0" dirty="0" err="1" smtClean="0"/>
                        <a:t>ВсОШ</a:t>
                      </a:r>
                      <a:r>
                        <a:rPr lang="ru-RU" baseline="0" dirty="0" smtClean="0"/>
                        <a:t>, небольшой предметный  охват на муниципальном уровне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Усилить работу кафедр по</a:t>
                      </a:r>
                      <a:r>
                        <a:rPr lang="ru-RU" baseline="0" dirty="0" smtClean="0"/>
                        <a:t> расширению набора предметов, по которым не менее трех призеров и победителей на муниципальном этапе </a:t>
                      </a:r>
                      <a:r>
                        <a:rPr lang="ru-RU" baseline="0" dirty="0" err="1" smtClean="0"/>
                        <a:t>ВсОШ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33821"/>
                  </a:ext>
                </a:extLst>
              </a:tr>
              <a:tr h="1095254">
                <a:tc>
                  <a:txBody>
                    <a:bodyPr/>
                    <a:lstStyle/>
                    <a:p>
                      <a:r>
                        <a:rPr lang="ru-RU" dirty="0" smtClean="0"/>
                        <a:t>Необходимость постоянного повышения качества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образовательных результатов в условиях</a:t>
                      </a:r>
                      <a:r>
                        <a:rPr lang="ru-RU" baseline="0" dirty="0" smtClean="0"/>
                        <a:t> конкурентной среды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Усилить предметную подготовку  на всех уровнях образования средствами урочной и внеурочной деятельности, через дополнительное образование.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6719883"/>
                  </a:ext>
                </a:extLst>
              </a:tr>
              <a:tr h="1592092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Недостаточный учёт индивидуальных затруднений педагогов при построении их образовательных маршрутов в системе повышения квалификации города Москвы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Активизировать работу по организации участия учителей, воспитателей, других педагогов в профессиональных конкурсах города Москвы и Российской Федерации, развивать систему наставничества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трансляцию успешного педагогического опыта.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245789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444444"/>
              </a:solidFill>
              <a:effectLst/>
              <a:latin typeface="Roboto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7" y="41367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491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5744" y="365125"/>
            <a:ext cx="9338056" cy="9198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поступления в ведущие ВУЗы страны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4413" y="1196030"/>
            <a:ext cx="1079173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позиции школы в рейтинге школ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  <a:p>
            <a:pPr lvl="0" algn="just"/>
            <a:endParaRPr lang="ru-RU" sz="2400" b="1" dirty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400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ru-RU" sz="2400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рейтинговое агентство RAEX («РАЭКС-Аналитика») провело </a:t>
            </a:r>
            <a:r>
              <a:rPr lang="ru-RU" sz="2400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ежегодное </a:t>
            </a:r>
            <a:r>
              <a:rPr lang="ru-RU" sz="24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поступления российских школьников в лучшие университеты страны.</a:t>
            </a:r>
          </a:p>
          <a:p>
            <a:pPr algn="just"/>
            <a:r>
              <a:rPr lang="ru-RU" sz="2400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Опубликован </a:t>
            </a:r>
            <a:r>
              <a:rPr lang="ru-RU" sz="24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</a:t>
            </a:r>
            <a:r>
              <a:rPr lang="ru-RU" sz="2400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 </a:t>
            </a:r>
            <a:r>
              <a:rPr lang="ru-RU" sz="24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школ России </a:t>
            </a:r>
            <a:r>
              <a:rPr lang="ru-RU" sz="24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конкурентоспособности выпускников, в котором наша школа занимает </a:t>
            </a:r>
            <a:r>
              <a:rPr lang="ru-RU" sz="36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lang="ru-RU" sz="36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место</a:t>
            </a:r>
            <a:r>
              <a:rPr lang="ru-RU" sz="2400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(было 99)</a:t>
            </a:r>
            <a:endParaRPr lang="ru-RU" sz="2400" dirty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4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рейтинге </a:t>
            </a:r>
            <a:r>
              <a:rPr lang="ru-RU" sz="2400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пятидесяти </a:t>
            </a:r>
            <a:r>
              <a:rPr lang="ru-RU" sz="24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школ России по конкурентоспособности выпускников в сфере </a:t>
            </a:r>
            <a:r>
              <a:rPr lang="ru-RU" sz="24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«Экономика и управление» </a:t>
            </a:r>
            <a:r>
              <a:rPr lang="ru-RU" sz="24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нашей школы </a:t>
            </a:r>
            <a:r>
              <a:rPr lang="ru-RU" sz="36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36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место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(было 12)</a:t>
            </a:r>
            <a:endParaRPr lang="ru-RU" sz="2400" dirty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4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рейтинге </a:t>
            </a:r>
            <a:r>
              <a:rPr lang="ru-RU" sz="2400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пятидесяти </a:t>
            </a:r>
            <a:r>
              <a:rPr lang="ru-RU" sz="2400" b="1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школ </a:t>
            </a:r>
            <a:r>
              <a:rPr lang="ru-RU" sz="2400" b="1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Москвы </a:t>
            </a:r>
            <a:r>
              <a:rPr lang="ru-RU" sz="24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конкурентоспособности </a:t>
            </a:r>
            <a:r>
              <a:rPr lang="ru-RU" sz="2400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</a:t>
            </a:r>
            <a:r>
              <a:rPr lang="ru-RU" sz="24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находится на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ru-RU" sz="3600" b="1" u="sng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месте</a:t>
            </a: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0" i="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2999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732" y="365125"/>
            <a:ext cx="9706068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2024-2025 учебного  года: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444444"/>
              </a:solidFill>
              <a:effectLst/>
              <a:latin typeface="Roboto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51925" y="4543123"/>
            <a:ext cx="5840993" cy="22686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Наши ученики стали призерам регионального этапа Всероссийской Олимпиады Школьников!</a:t>
            </a:r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algn="just">
              <a:spcAft>
                <a:spcPts val="750"/>
              </a:spcAft>
            </a:pPr>
            <a:r>
              <a:rPr lang="ru-RU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 учеников - призеры по русскому языку,</a:t>
            </a:r>
            <a:r>
              <a:rPr lang="ru-RU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 </a:t>
            </a:r>
          </a:p>
          <a:p>
            <a:pPr algn="just">
              <a:spcAft>
                <a:spcPts val="750"/>
              </a:spcAft>
            </a:pPr>
            <a:r>
              <a:rPr lang="ru-RU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 учеников - призеров по английскому языку,</a:t>
            </a:r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algn="just">
              <a:spcAft>
                <a:spcPts val="750"/>
              </a:spcAft>
            </a:pPr>
            <a:r>
              <a:rPr lang="ru-RU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ученика - призеры по литературе,</a:t>
            </a:r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</a:endParaRPr>
          </a:p>
          <a:p>
            <a:pPr algn="just">
              <a:spcAft>
                <a:spcPts val="750"/>
              </a:spcAft>
            </a:pPr>
            <a:r>
              <a:rPr lang="ru-RU" b="1" dirty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 призеров Московской филологической олимпиады</a:t>
            </a:r>
            <a:r>
              <a:rPr lang="ru-RU" b="1" dirty="0" smtClean="0">
                <a:solidFill>
                  <a:srgbClr val="44444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453" y="1225004"/>
            <a:ext cx="5062888" cy="379716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95" y="1400399"/>
            <a:ext cx="4572588" cy="314272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846613" y="5061003"/>
            <a:ext cx="5512807" cy="17275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ребята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Владислав*******(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класс),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******* </a:t>
            </a:r>
            <a:r>
              <a:rPr lang="ru-RU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класс)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победителями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заключительного этапа Всероссийской олимпиады школьников по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английскому языку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09206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59130" algn="l"/>
              </a:tabLst>
            </a:pPr>
            <a:r>
              <a:rPr lang="ru-RU" sz="2000" dirty="0">
                <a:solidFill>
                  <a:srgbClr val="484C51"/>
                </a:solidFill>
                <a:latin typeface="Roboto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732" y="365125"/>
            <a:ext cx="9706068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2024-2025 учебного  года: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444444"/>
              </a:solidFill>
              <a:effectLst/>
              <a:latin typeface="Roboto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30451" y="4821031"/>
            <a:ext cx="4947720" cy="16521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rgbClr val="484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11 "А" </a:t>
            </a:r>
            <a:r>
              <a:rPr lang="ru-RU" b="1" dirty="0">
                <a:solidFill>
                  <a:srgbClr val="484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</a:t>
            </a:r>
            <a:r>
              <a:rPr lang="ru-RU" dirty="0">
                <a:solidFill>
                  <a:srgbClr val="484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получила </a:t>
            </a:r>
            <a:r>
              <a:rPr lang="ru-RU" b="1" dirty="0" smtClean="0">
                <a:solidFill>
                  <a:srgbClr val="484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баллов </a:t>
            </a:r>
            <a:r>
              <a:rPr lang="ru-RU" b="1" dirty="0">
                <a:solidFill>
                  <a:srgbClr val="484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ЕГЭ по литературе</a:t>
            </a:r>
            <a:r>
              <a:rPr lang="ru-RU" dirty="0">
                <a:solidFill>
                  <a:srgbClr val="484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учитель русского языка и литературы Калинина Кристина Сергеевна)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80358" y="5082139"/>
            <a:ext cx="5006842" cy="159779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59130" algn="l"/>
              </a:tabLst>
            </a:pPr>
            <a:r>
              <a:rPr lang="ru-RU" dirty="0">
                <a:solidFill>
                  <a:srgbClr val="484C5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Ученица11"А" класса </a:t>
            </a:r>
            <a:r>
              <a:rPr lang="ru-RU" b="1" dirty="0">
                <a:solidFill>
                  <a:srgbClr val="484C5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Ники</a:t>
            </a:r>
            <a:r>
              <a:rPr lang="ru-RU" dirty="0">
                <a:solidFill>
                  <a:srgbClr val="484C5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получила </a:t>
            </a:r>
            <a:r>
              <a:rPr lang="ru-RU" b="1" dirty="0">
                <a:solidFill>
                  <a:srgbClr val="484C5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100 баллов на ЕГЭ по литературе</a:t>
            </a:r>
            <a:r>
              <a:rPr lang="ru-RU" dirty="0">
                <a:solidFill>
                  <a:srgbClr val="484C5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(учитель – Вахитова Ольга Ивановна)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659130" algn="l"/>
              </a:tabLst>
            </a:pPr>
            <a:r>
              <a:rPr lang="ru-RU" b="1" i="1" dirty="0">
                <a:solidFill>
                  <a:srgbClr val="484C5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b="1" i="1" dirty="0">
                <a:solidFill>
                  <a:srgbClr val="484C5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491" y="1285008"/>
            <a:ext cx="3027639" cy="3613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841" y="1444374"/>
            <a:ext cx="2253876" cy="3376657"/>
          </a:xfrm>
          <a:prstGeom prst="rect">
            <a:avLst/>
          </a:prstGeom>
        </p:spPr>
      </p:pic>
      <p:sp>
        <p:nvSpPr>
          <p:cNvPr id="12" name="AutoShape 2" descr="Выпускникам расскажут, как получить 100 баллов на ЕГЭ » Новости. Саров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487" y="2471440"/>
            <a:ext cx="265747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00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59130" algn="l"/>
              </a:tabLst>
            </a:pPr>
            <a:r>
              <a:rPr lang="ru-RU" sz="2000" dirty="0">
                <a:solidFill>
                  <a:srgbClr val="484C51"/>
                </a:solidFill>
                <a:latin typeface="Roboto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732" y="365125"/>
            <a:ext cx="9706068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2024-2025 учебного  года: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444444"/>
              </a:solidFill>
              <a:effectLst/>
              <a:latin typeface="Roboto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30451" y="4821031"/>
            <a:ext cx="4947720" cy="16521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1146" y="1285008"/>
            <a:ext cx="4042610" cy="51908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59130" algn="l"/>
              </a:tabLst>
            </a:pPr>
            <a:r>
              <a:rPr lang="ru-RU" b="1" i="1" dirty="0">
                <a:solidFill>
                  <a:srgbClr val="484C5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16 старшеклассников стали призерами </a:t>
            </a:r>
            <a:r>
              <a:rPr lang="ru-RU" dirty="0" smtClean="0">
                <a:solidFill>
                  <a:srgbClr val="484C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Открытой </a:t>
            </a:r>
            <a:r>
              <a:rPr lang="ru-RU" dirty="0">
                <a:solidFill>
                  <a:srgbClr val="484C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городской научно-практической конференции «Наука для жизни» по направлению</a:t>
            </a:r>
            <a:r>
              <a:rPr lang="ru-RU" b="1" i="1" dirty="0">
                <a:solidFill>
                  <a:srgbClr val="484C5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«Медиастарт».</a:t>
            </a:r>
            <a:r>
              <a:rPr lang="ru-RU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59130" algn="l"/>
              </a:tabLs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победителя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лингвистическом конкурсе «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ExamVoice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59130" algn="l"/>
              </a:tabLst>
            </a:pPr>
            <a:r>
              <a:rPr lang="ru-RU" b="1" i="1" dirty="0" smtClean="0">
                <a:solidFill>
                  <a:srgbClr val="484C5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</a:t>
            </a:r>
            <a:r>
              <a:rPr lang="ru-RU" b="1" i="1" dirty="0">
                <a:solidFill>
                  <a:srgbClr val="484C5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победителя и 14 призёров </a:t>
            </a:r>
            <a:r>
              <a:rPr lang="ru-RU" dirty="0">
                <a:solidFill>
                  <a:srgbClr val="484C5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нашей школы среди участников конкурса для предпрофессиональных классов</a:t>
            </a:r>
            <a:r>
              <a:rPr lang="ru-RU" b="1" i="1" dirty="0">
                <a:solidFill>
                  <a:srgbClr val="484C5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«Интеллектуальный мегаполис. Потенциал».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218" y="1285008"/>
            <a:ext cx="4732972" cy="37668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773" y="3657872"/>
            <a:ext cx="3619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4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216723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59130" algn="l"/>
              </a:tabLst>
            </a:pPr>
            <a:r>
              <a:rPr lang="ru-RU" sz="2000" dirty="0">
                <a:solidFill>
                  <a:srgbClr val="484C51"/>
                </a:solidFill>
                <a:latin typeface="Roboto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732" y="365125"/>
            <a:ext cx="9706068" cy="62170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2024-2025 учебного  года: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444444"/>
              </a:solidFill>
              <a:effectLst/>
              <a:latin typeface="Roboto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2887579" y="3456482"/>
            <a:ext cx="4263991" cy="28156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Малый школьный драматический театр принял участие в южноафриканском фестивале </a:t>
            </a:r>
            <a:r>
              <a:rPr lang="en-US" sz="20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Shakespeare Schools Festival South Africa, </a:t>
            </a:r>
            <a:r>
              <a:rPr lang="ru-RU" sz="20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представив на сцене </a:t>
            </a:r>
            <a:r>
              <a:rPr lang="ru-RU" sz="2000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кейптаунского</a:t>
            </a:r>
            <a:r>
              <a:rPr lang="ru-RU" sz="20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Homecoming Centre Star Theatre </a:t>
            </a:r>
            <a:r>
              <a:rPr lang="ru-RU" sz="20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свою интерпретацию пьесы Уильяма Шекспира «Буря» 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35312" y="1148158"/>
            <a:ext cx="65291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484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 нашей школы, музыкант, композитор </a:t>
            </a:r>
            <a:r>
              <a:rPr lang="ru-RU" sz="2000" b="1" dirty="0">
                <a:solidFill>
                  <a:srgbClr val="484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Давид</a:t>
            </a:r>
            <a:r>
              <a:rPr lang="ru-RU" sz="2000" dirty="0">
                <a:solidFill>
                  <a:srgbClr val="484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 ученица </a:t>
            </a:r>
            <a:r>
              <a:rPr lang="ru-RU" sz="2000" dirty="0" smtClean="0">
                <a:solidFill>
                  <a:srgbClr val="484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000" dirty="0">
                <a:solidFill>
                  <a:srgbClr val="484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класса </a:t>
            </a:r>
            <a:r>
              <a:rPr lang="ru-RU" sz="2000" b="1" dirty="0">
                <a:solidFill>
                  <a:srgbClr val="484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Катя</a:t>
            </a:r>
            <a:r>
              <a:rPr lang="ru-RU" sz="2000" dirty="0">
                <a:solidFill>
                  <a:srgbClr val="484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вошли в топ-20 финалистов международного конкурса «Когда звук создает образ», проводимого с 2021 года ежегодно в рамках Недели Звука ЮНЕСКО. Ребята стали лауреатами, заслужив «Особое упоминание жюри».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614" y="1226790"/>
            <a:ext cx="3134790" cy="23510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2257" y="3087150"/>
            <a:ext cx="4506369" cy="33797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43" y="3780218"/>
            <a:ext cx="2011250" cy="278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24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2428" y="0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659130" algn="l"/>
              </a:tabLst>
            </a:pPr>
            <a:r>
              <a:rPr lang="ru-RU" sz="2000" dirty="0">
                <a:solidFill>
                  <a:srgbClr val="484C51"/>
                </a:solidFill>
                <a:latin typeface="Roboto"/>
                <a:ea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732" y="365125"/>
            <a:ext cx="9706068" cy="87712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2024-2025 учебного  года: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0" i="0" dirty="0">
              <a:solidFill>
                <a:srgbClr val="444444"/>
              </a:solidFill>
              <a:effectLst/>
              <a:latin typeface="Roboto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647731" y="1694083"/>
            <a:ext cx="52057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7107" y="1443789"/>
            <a:ext cx="4822257" cy="48146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Поставлено  8 школьных спектаклей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Спектакль «Антигона»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стал лауреатом Московского городского фестиваля школьных театров «Живая сцена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Театральные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коллективы стали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участниками и лауреатами Федерального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театрального проекта «Школьная классика», 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Международного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молодежного фестиваля «Грани таланта</a:t>
            </a: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Спектакль «Буря» был показан на сцене РАМТ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664" y="44963"/>
            <a:ext cx="2537336" cy="6310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90" y="1422986"/>
            <a:ext cx="3482258" cy="26116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3631" y="1242254"/>
            <a:ext cx="3619500" cy="27146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590" y="4176375"/>
            <a:ext cx="3619500" cy="24098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0155" y="4176374"/>
            <a:ext cx="3363745" cy="252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74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72428" y="0"/>
            <a:ext cx="12264428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59130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484C51"/>
                </a:solidFill>
                <a:effectLst/>
                <a:uLnTx/>
                <a:uFillTx/>
                <a:latin typeface="Roboto"/>
                <a:ea typeface="Times New Roman" panose="02020603050405020304" pitchFamily="18" charset="0"/>
                <a:cs typeface="+mn-cs"/>
              </a:rPr>
              <a:t> 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732" y="365125"/>
            <a:ext cx="9706068" cy="87712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2024-2025 учебного  года: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5360" y="2286774"/>
            <a:ext cx="107917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4" name="Рисунок 3" descr="Логотип_ШМП_0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29" y="242509"/>
            <a:ext cx="987485" cy="1042499"/>
          </a:xfrm>
          <a:prstGeom prst="rect">
            <a:avLst/>
          </a:prstGeom>
          <a:solidFill>
            <a:srgbClr val="E2F0D9">
              <a:alpha val="0"/>
            </a:srgbClr>
          </a:solidFill>
          <a:ln>
            <a:noFill/>
          </a:ln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647731" y="1694083"/>
            <a:ext cx="52057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40556" y="1443789"/>
            <a:ext cx="6092791" cy="29068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«Лучший руководитель хорового коллектива» VI Национального конкурса в области хорового искусства и академического вокала «Премия маэстро Бориса Тараканова» </a:t>
            </a:r>
            <a:endParaRPr lang="ru-RU" sz="2000" dirty="0" smtClean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000" dirty="0" smtClean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Хоровые коллективы стали участниками, лауреатами и дипломантами международных,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всероссийских, московских городских конкурсов и фестивалей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664" y="44963"/>
            <a:ext cx="2537336" cy="6310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91" y="1544592"/>
            <a:ext cx="1942865" cy="291941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3512" y="1136468"/>
            <a:ext cx="3619500" cy="27146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3472" y="3938298"/>
            <a:ext cx="5139865" cy="28945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5663" y="4144113"/>
            <a:ext cx="1924767" cy="27200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0215" y="4419180"/>
            <a:ext cx="2313472" cy="229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992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1027</Words>
  <Application>Microsoft Office PowerPoint</Application>
  <PresentationFormat>Широкоэкранный</PresentationFormat>
  <Paragraphs>247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Roboto</vt:lpstr>
      <vt:lpstr>Tahoma</vt:lpstr>
      <vt:lpstr>Times New Roman</vt:lpstr>
      <vt:lpstr>Wingdings</vt:lpstr>
      <vt:lpstr>Тема Office</vt:lpstr>
      <vt:lpstr>2025-2026 учебный год – 25 лет школы Педагогический совет «Качество. Актуальность. Перспектива.»</vt:lpstr>
      <vt:lpstr>Общая результативность школы  в 2024-2025 учебном году</vt:lpstr>
      <vt:lpstr>Результаты поступления в ведущие ВУЗы страны</vt:lpstr>
      <vt:lpstr>Результативность 2024-2025 учебного  года:</vt:lpstr>
      <vt:lpstr>Результативность 2024-2025 учебного  года:</vt:lpstr>
      <vt:lpstr>Результативность 2024-2025 учебного  года:</vt:lpstr>
      <vt:lpstr>Результативность 2024-2025 учебного  года:</vt:lpstr>
      <vt:lpstr>Результативность 2024-2025 учебного  года:</vt:lpstr>
      <vt:lpstr>Результативность 2024-2025 учебного  года:</vt:lpstr>
      <vt:lpstr>Результативность 2024-2025 учебного  года:</vt:lpstr>
      <vt:lpstr>Результативность ГИА  2024-2025 учебного  года:</vt:lpstr>
      <vt:lpstr>Результативность ГИА  2024-2025 учебного  года:</vt:lpstr>
      <vt:lpstr>Результативность  2024-2025 учебного  года:</vt:lpstr>
      <vt:lpstr>Результативность  2024-2025 учебного  года:</vt:lpstr>
      <vt:lpstr>Некоторые результаты 2024-2025 учебного  года:</vt:lpstr>
      <vt:lpstr>Результативность 2024-2025 учебного  года:</vt:lpstr>
      <vt:lpstr>Некоторые результаты 2024-2025 учебного  года:</vt:lpstr>
      <vt:lpstr>Некоторые результаты 2024-2025 учебного  года:</vt:lpstr>
      <vt:lpstr>Результаты  2024-2025 учебного  года:</vt:lpstr>
      <vt:lpstr>Изменения в 2025-2026 учебном году</vt:lpstr>
      <vt:lpstr>Презентация PowerPoint</vt:lpstr>
      <vt:lpstr>Презентация PowerPoint</vt:lpstr>
      <vt:lpstr>Задачи на 2025-2026 учебный год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Образовательные программы ГАОУ Школа № 1306  – «Школа молодых политиков»</dc:title>
  <dc:creator>Воронина Елена Владимировна</dc:creator>
  <cp:lastModifiedBy>Воронина Елена Владимировна</cp:lastModifiedBy>
  <cp:revision>80</cp:revision>
  <dcterms:created xsi:type="dcterms:W3CDTF">2024-06-25T11:45:48Z</dcterms:created>
  <dcterms:modified xsi:type="dcterms:W3CDTF">2025-08-29T10:23:30Z</dcterms:modified>
</cp:coreProperties>
</file>